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65" r:id="rId17"/>
    <p:sldId id="274" r:id="rId18"/>
    <p:sldId id="273" r:id="rId19"/>
  </p:sldIdLst>
  <p:sldSz cx="9144000" cy="5143500" type="screen16x9"/>
  <p:notesSz cx="6858000" cy="9144000"/>
  <p:embeddedFontLs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71FB1B-83E1-4FBC-8A8E-E82DF67FEA98}">
  <a:tblStyle styleId="{BB71FB1B-83E1-4FBC-8A8E-E82DF67FEA98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9" d="100"/>
          <a:sy n="109" d="100"/>
        </p:scale>
        <p:origin x="71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408750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587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527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923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804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556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234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133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823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444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290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230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3307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503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44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95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854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6711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har char="●"/>
              <a:defRPr/>
            </a:lvl1pPr>
            <a:lvl2pPr lvl="1" algn="ctr" rtl="0">
              <a:spcBef>
                <a:spcPts val="0"/>
              </a:spcBef>
              <a:buChar char="○"/>
              <a:defRPr/>
            </a:lvl2pPr>
            <a:lvl3pPr lvl="2" algn="ctr" rtl="0">
              <a:spcBef>
                <a:spcPts val="0"/>
              </a:spcBef>
              <a:buChar char="■"/>
              <a:defRPr/>
            </a:lvl3pPr>
            <a:lvl4pPr lvl="3" algn="ctr" rtl="0">
              <a:spcBef>
                <a:spcPts val="0"/>
              </a:spcBef>
              <a:buChar char="●"/>
              <a:defRPr/>
            </a:lvl4pPr>
            <a:lvl5pPr lvl="4" algn="ctr" rtl="0">
              <a:spcBef>
                <a:spcPts val="0"/>
              </a:spcBef>
              <a:buChar char="○"/>
              <a:defRPr/>
            </a:lvl5pPr>
            <a:lvl6pPr lvl="5" algn="ctr" rtl="0">
              <a:spcBef>
                <a:spcPts val="0"/>
              </a:spcBef>
              <a:buChar char="■"/>
              <a:defRPr/>
            </a:lvl6pPr>
            <a:lvl7pPr lvl="6" algn="ctr" rtl="0">
              <a:spcBef>
                <a:spcPts val="0"/>
              </a:spcBef>
              <a:buChar char="●"/>
              <a:defRPr/>
            </a:lvl7pPr>
            <a:lvl8pPr lvl="7" algn="ctr" rtl="0">
              <a:spcBef>
                <a:spcPts val="0"/>
              </a:spcBef>
              <a:buChar char="○"/>
              <a:defRPr/>
            </a:lvl8pPr>
            <a:lvl9pPr lvl="8" algn="ctr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har char="●"/>
              <a:defRPr/>
            </a:lvl1pPr>
            <a:lvl2pPr lvl="1" rtl="0">
              <a:spcBef>
                <a:spcPts val="0"/>
              </a:spcBef>
              <a:buChar char="○"/>
              <a:defRPr/>
            </a:lvl2pPr>
            <a:lvl3pPr lvl="2" rtl="0">
              <a:spcBef>
                <a:spcPts val="0"/>
              </a:spcBef>
              <a:buChar char="■"/>
              <a:defRPr/>
            </a:lvl3pPr>
            <a:lvl4pPr lvl="3" rtl="0">
              <a:spcBef>
                <a:spcPts val="0"/>
              </a:spcBef>
              <a:buChar char="●"/>
              <a:defRPr/>
            </a:lvl4pPr>
            <a:lvl5pPr lvl="4" rtl="0">
              <a:spcBef>
                <a:spcPts val="0"/>
              </a:spcBef>
              <a:buChar char="○"/>
              <a:defRPr/>
            </a:lvl5pPr>
            <a:lvl6pPr lvl="5" rtl="0">
              <a:spcBef>
                <a:spcPts val="0"/>
              </a:spcBef>
              <a:buChar char="■"/>
              <a:defRPr/>
            </a:lvl6pPr>
            <a:lvl7pPr lvl="6" rtl="0">
              <a:spcBef>
                <a:spcPts val="0"/>
              </a:spcBef>
              <a:buChar char="●"/>
              <a:defRPr/>
            </a:lvl7pPr>
            <a:lvl8pPr lvl="7" rtl="0">
              <a:spcBef>
                <a:spcPts val="0"/>
              </a:spcBef>
              <a:buChar char="○"/>
              <a:defRPr/>
            </a:lvl8pPr>
            <a:lvl9pPr lvl="8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Char char="●"/>
              <a:defRPr sz="1400"/>
            </a:lvl1pPr>
            <a:lvl2pPr lvl="1" rtl="0">
              <a:spcBef>
                <a:spcPts val="0"/>
              </a:spcBef>
              <a:buSzPct val="100000"/>
              <a:buChar char="○"/>
              <a:defRPr sz="1200"/>
            </a:lvl2pPr>
            <a:lvl3pPr lvl="2" rtl="0">
              <a:spcBef>
                <a:spcPts val="0"/>
              </a:spcBef>
              <a:buSzPct val="100000"/>
              <a:buChar char="■"/>
              <a:defRPr sz="1200"/>
            </a:lvl3pPr>
            <a:lvl4pPr lvl="3" rtl="0">
              <a:spcBef>
                <a:spcPts val="0"/>
              </a:spcBef>
              <a:buSzPct val="100000"/>
              <a:buChar char="●"/>
              <a:defRPr sz="1200"/>
            </a:lvl4pPr>
            <a:lvl5pPr lvl="4" rtl="0">
              <a:spcBef>
                <a:spcPts val="0"/>
              </a:spcBef>
              <a:buSzPct val="100000"/>
              <a:buChar char="○"/>
              <a:defRPr sz="1200"/>
            </a:lvl5pPr>
            <a:lvl6pPr lvl="5" rtl="0">
              <a:spcBef>
                <a:spcPts val="0"/>
              </a:spcBef>
              <a:buSzPct val="100000"/>
              <a:buChar char="■"/>
              <a:defRPr sz="1200"/>
            </a:lvl6pPr>
            <a:lvl7pPr lvl="6" rtl="0">
              <a:spcBef>
                <a:spcPts val="0"/>
              </a:spcBef>
              <a:buSzPct val="100000"/>
              <a:buChar char="●"/>
              <a:defRPr sz="1200"/>
            </a:lvl7pPr>
            <a:lvl8pPr lvl="7" rtl="0">
              <a:spcBef>
                <a:spcPts val="0"/>
              </a:spcBef>
              <a:buSzPct val="100000"/>
              <a:buChar char="○"/>
              <a:defRPr sz="1200"/>
            </a:lvl8pPr>
            <a:lvl9pPr lvl="8" rtl="0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Char char="●"/>
              <a:defRPr sz="1400"/>
            </a:lvl1pPr>
            <a:lvl2pPr lvl="1" rtl="0">
              <a:spcBef>
                <a:spcPts val="0"/>
              </a:spcBef>
              <a:buSzPct val="100000"/>
              <a:buChar char="○"/>
              <a:defRPr sz="1200"/>
            </a:lvl2pPr>
            <a:lvl3pPr lvl="2" rtl="0">
              <a:spcBef>
                <a:spcPts val="0"/>
              </a:spcBef>
              <a:buSzPct val="100000"/>
              <a:buChar char="■"/>
              <a:defRPr sz="1200"/>
            </a:lvl3pPr>
            <a:lvl4pPr lvl="3" rtl="0">
              <a:spcBef>
                <a:spcPts val="0"/>
              </a:spcBef>
              <a:buSzPct val="100000"/>
              <a:buChar char="●"/>
              <a:defRPr sz="1200"/>
            </a:lvl4pPr>
            <a:lvl5pPr lvl="4" rtl="0">
              <a:spcBef>
                <a:spcPts val="0"/>
              </a:spcBef>
              <a:buSzPct val="100000"/>
              <a:buChar char="○"/>
              <a:defRPr sz="1200"/>
            </a:lvl5pPr>
            <a:lvl6pPr lvl="5" rtl="0">
              <a:spcBef>
                <a:spcPts val="0"/>
              </a:spcBef>
              <a:buSzPct val="100000"/>
              <a:buChar char="■"/>
              <a:defRPr sz="1200"/>
            </a:lvl6pPr>
            <a:lvl7pPr lvl="6" rtl="0">
              <a:spcBef>
                <a:spcPts val="0"/>
              </a:spcBef>
              <a:buSzPct val="100000"/>
              <a:buChar char="●"/>
              <a:defRPr sz="1200"/>
            </a:lvl7pPr>
            <a:lvl8pPr lvl="7" rtl="0">
              <a:spcBef>
                <a:spcPts val="0"/>
              </a:spcBef>
              <a:buSzPct val="100000"/>
              <a:buChar char="○"/>
              <a:defRPr sz="1200"/>
            </a:lvl8pPr>
            <a:lvl9pPr lvl="8" rtl="0">
              <a:spcBef>
                <a:spcPts val="0"/>
              </a:spcBef>
              <a:buSzPct val="1000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Char char="○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ery1.finance.yahoo.com/v7/finance/download/%5eDJI?period1=1499199616&amp;period2=1501878016&amp;interval=1d&amp;events=history&amp;crumb=SZ8tID4Uny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147150"/>
            <a:ext cx="8222100" cy="1605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Machine Learning on Stock Market Data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10"/>
            <a:ext cx="8222100" cy="1605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b="1"/>
              <a:t>Team Members: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/>
              <a:t>Khushbu Parekh</a:t>
            </a:r>
          </a:p>
          <a:p>
            <a:pPr lvl="0" algn="r">
              <a:spcBef>
                <a:spcPts val="0"/>
              </a:spcBef>
              <a:buNone/>
            </a:pPr>
            <a:r>
              <a:rPr lang="en"/>
              <a:t>Tapadyuti Maiti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          Tools 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3541425" y="530000"/>
            <a:ext cx="5384400" cy="348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>
                <a:solidFill>
                  <a:srgbClr val="262626"/>
                </a:solidFill>
              </a:rPr>
              <a:t>Python</a:t>
            </a:r>
            <a:r>
              <a:rPr lang="en" sz="2000" dirty="0">
                <a:solidFill>
                  <a:srgbClr val="262626"/>
                </a:solidFill>
              </a:rPr>
              <a:t> – Data processing and Machine Learning Algorithm </a:t>
            </a: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>
                <a:solidFill>
                  <a:srgbClr val="262626"/>
                </a:solidFill>
              </a:rPr>
              <a:t>Docker</a:t>
            </a:r>
            <a:r>
              <a:rPr lang="en" sz="2000" dirty="0">
                <a:solidFill>
                  <a:srgbClr val="262626"/>
                </a:solidFill>
              </a:rPr>
              <a:t> – For easy distribution and submission.</a:t>
            </a: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r>
              <a:rPr lang="en" sz="2000" dirty="0"/>
              <a:t>•</a:t>
            </a:r>
            <a:r>
              <a:rPr lang="en" sz="2000" b="1" dirty="0" smtClean="0"/>
              <a:t>Python </a:t>
            </a:r>
            <a:r>
              <a:rPr lang="en" sz="2000" dirty="0" smtClean="0">
                <a:solidFill>
                  <a:srgbClr val="262626"/>
                </a:solidFill>
              </a:rPr>
              <a:t>– </a:t>
            </a:r>
            <a:r>
              <a:rPr lang="en" sz="2000" dirty="0">
                <a:solidFill>
                  <a:srgbClr val="262626"/>
                </a:solidFill>
              </a:rPr>
              <a:t>Web </a:t>
            </a:r>
            <a:r>
              <a:rPr lang="en" sz="2000" dirty="0" smtClean="0">
                <a:solidFill>
                  <a:srgbClr val="262626"/>
                </a:solidFill>
              </a:rPr>
              <a:t>application, REST API.</a:t>
            </a:r>
          </a:p>
          <a:p>
            <a:pPr>
              <a:lnSpc>
                <a:spcPct val="112000"/>
              </a:lnSpc>
              <a:spcBef>
                <a:spcPts val="900"/>
              </a:spcBef>
            </a:pPr>
            <a:r>
              <a:rPr lang="en" sz="2000" dirty="0" smtClean="0"/>
              <a:t>•</a:t>
            </a:r>
            <a:r>
              <a:rPr lang="en" sz="2000" b="1" dirty="0" smtClean="0"/>
              <a:t>Amazon </a:t>
            </a:r>
            <a:r>
              <a:rPr lang="en" sz="2000" dirty="0" smtClean="0">
                <a:solidFill>
                  <a:srgbClr val="262626"/>
                </a:solidFill>
              </a:rPr>
              <a:t>– EC2, S3.</a:t>
            </a:r>
            <a:endParaRPr lang="en" sz="2000" dirty="0">
              <a:solidFill>
                <a:srgbClr val="262626"/>
              </a:solidFill>
            </a:endParaRP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endParaRPr lang="en" sz="2000" dirty="0" smtClean="0">
              <a:solidFill>
                <a:srgbClr val="262626"/>
              </a:solidFill>
            </a:endParaRPr>
          </a:p>
          <a:p>
            <a:pPr lvl="0" rtl="0">
              <a:lnSpc>
                <a:spcPct val="112000"/>
              </a:lnSpc>
              <a:spcBef>
                <a:spcPts val="900"/>
              </a:spcBef>
              <a:buNone/>
            </a:pPr>
            <a:endParaRPr lang="en" sz="2000" dirty="0">
              <a:solidFill>
                <a:srgbClr val="26262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Shape 210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Mockups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308" y="0"/>
            <a:ext cx="682738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175" y="152400"/>
            <a:ext cx="699649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950" y="64925"/>
            <a:ext cx="713370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975" y="106874"/>
            <a:ext cx="6914574" cy="482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127050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3824612" y="1325025"/>
            <a:ext cx="1433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Data Ingestion</a:t>
            </a:r>
            <a:r>
              <a:rPr lang="en"/>
              <a:t> </a:t>
            </a:r>
          </a:p>
        </p:txBody>
      </p:sp>
      <p:sp>
        <p:nvSpPr>
          <p:cNvPr id="186" name="Shape 186"/>
          <p:cNvSpPr/>
          <p:nvPr/>
        </p:nvSpPr>
        <p:spPr>
          <a:xfrm>
            <a:off x="3824612" y="2164000"/>
            <a:ext cx="1433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Data Wrangling </a:t>
            </a:r>
          </a:p>
        </p:txBody>
      </p:sp>
      <p:sp>
        <p:nvSpPr>
          <p:cNvPr id="187" name="Shape 187"/>
          <p:cNvSpPr/>
          <p:nvPr/>
        </p:nvSpPr>
        <p:spPr>
          <a:xfrm>
            <a:off x="3758012" y="3002975"/>
            <a:ext cx="16254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Clean Data on S3 </a:t>
            </a:r>
          </a:p>
        </p:txBody>
      </p:sp>
      <p:sp>
        <p:nvSpPr>
          <p:cNvPr id="188" name="Shape 188"/>
          <p:cNvSpPr/>
          <p:nvPr/>
        </p:nvSpPr>
        <p:spPr>
          <a:xfrm>
            <a:off x="3434912" y="3841950"/>
            <a:ext cx="24048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   Modelling the data - ML </a:t>
            </a:r>
          </a:p>
        </p:txBody>
      </p:sp>
      <p:sp>
        <p:nvSpPr>
          <p:cNvPr id="189" name="Shape 189"/>
          <p:cNvSpPr/>
          <p:nvPr/>
        </p:nvSpPr>
        <p:spPr>
          <a:xfrm>
            <a:off x="3434912" y="4548500"/>
            <a:ext cx="2404800" cy="43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lt1"/>
                </a:solidFill>
              </a:rPr>
              <a:t>Web App using Rest API </a:t>
            </a:r>
          </a:p>
        </p:txBody>
      </p:sp>
      <p:sp>
        <p:nvSpPr>
          <p:cNvPr id="190" name="Shape 190"/>
          <p:cNvSpPr/>
          <p:nvPr/>
        </p:nvSpPr>
        <p:spPr>
          <a:xfrm>
            <a:off x="1903413" y="1274932"/>
            <a:ext cx="1204500" cy="6747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Twitter </a:t>
            </a:r>
          </a:p>
        </p:txBody>
      </p:sp>
      <p:sp>
        <p:nvSpPr>
          <p:cNvPr id="191" name="Shape 191"/>
          <p:cNvSpPr/>
          <p:nvPr/>
        </p:nvSpPr>
        <p:spPr>
          <a:xfrm>
            <a:off x="6000012" y="1204575"/>
            <a:ext cx="1204500" cy="6747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Yahoo DOW’30</a:t>
            </a:r>
          </a:p>
        </p:txBody>
      </p:sp>
      <p:cxnSp>
        <p:nvCxnSpPr>
          <p:cNvPr id="192" name="Shape 192"/>
          <p:cNvCxnSpPr/>
          <p:nvPr/>
        </p:nvCxnSpPr>
        <p:spPr>
          <a:xfrm>
            <a:off x="3162413" y="1600132"/>
            <a:ext cx="633000" cy="24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3" name="Shape 193"/>
          <p:cNvCxnSpPr>
            <a:stCxn id="191" idx="2"/>
            <a:endCxn id="185" idx="3"/>
          </p:cNvCxnSpPr>
          <p:nvPr/>
        </p:nvCxnSpPr>
        <p:spPr>
          <a:xfrm rot="10800000">
            <a:off x="5258112" y="1541925"/>
            <a:ext cx="741900" cy="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4" name="Shape 194"/>
          <p:cNvCxnSpPr>
            <a:stCxn id="185" idx="2"/>
            <a:endCxn id="186" idx="0"/>
          </p:cNvCxnSpPr>
          <p:nvPr/>
        </p:nvCxnSpPr>
        <p:spPr>
          <a:xfrm>
            <a:off x="4541312" y="1758825"/>
            <a:ext cx="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5" name="Shape 195"/>
          <p:cNvCxnSpPr>
            <a:stCxn id="186" idx="2"/>
            <a:endCxn id="187" idx="0"/>
          </p:cNvCxnSpPr>
          <p:nvPr/>
        </p:nvCxnSpPr>
        <p:spPr>
          <a:xfrm>
            <a:off x="4541312" y="2597800"/>
            <a:ext cx="2940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6" name="Shape 196"/>
          <p:cNvCxnSpPr/>
          <p:nvPr/>
        </p:nvCxnSpPr>
        <p:spPr>
          <a:xfrm>
            <a:off x="4557300" y="2629725"/>
            <a:ext cx="2940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97" name="Shape 197"/>
          <p:cNvSpPr txBox="1"/>
          <p:nvPr/>
        </p:nvSpPr>
        <p:spPr>
          <a:xfrm>
            <a:off x="2571137" y="232910"/>
            <a:ext cx="3818400" cy="52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>
                <a:solidFill>
                  <a:schemeClr val="lt1"/>
                </a:solidFill>
              </a:rPr>
              <a:t>System Architecture</a:t>
            </a:r>
          </a:p>
        </p:txBody>
      </p:sp>
      <p:cxnSp>
        <p:nvCxnSpPr>
          <p:cNvPr id="198" name="Shape 198"/>
          <p:cNvCxnSpPr>
            <a:stCxn id="188" idx="2"/>
            <a:endCxn id="189" idx="0"/>
          </p:cNvCxnSpPr>
          <p:nvPr/>
        </p:nvCxnSpPr>
        <p:spPr>
          <a:xfrm>
            <a:off x="4637312" y="4275750"/>
            <a:ext cx="0" cy="27275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99" name="Shape 199"/>
          <p:cNvCxnSpPr/>
          <p:nvPr/>
        </p:nvCxnSpPr>
        <p:spPr>
          <a:xfrm>
            <a:off x="4571987" y="3370500"/>
            <a:ext cx="0" cy="4053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" name="Rectangle 1"/>
          <p:cNvSpPr/>
          <p:nvPr/>
        </p:nvSpPr>
        <p:spPr>
          <a:xfrm>
            <a:off x="1793631" y="815926"/>
            <a:ext cx="5718517" cy="28487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/>
          <p:cNvSpPr txBox="1"/>
          <p:nvPr/>
        </p:nvSpPr>
        <p:spPr>
          <a:xfrm>
            <a:off x="1793631" y="834231"/>
            <a:ext cx="1177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Docker 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250" y="488250"/>
            <a:ext cx="8217652" cy="4090800"/>
          </a:xfrm>
        </p:spPr>
        <p:txBody>
          <a:bodyPr/>
          <a:lstStyle/>
          <a:p>
            <a:r>
              <a:rPr lang="en-IN" dirty="0" err="1" smtClean="0"/>
              <a:t>Youtube</a:t>
            </a:r>
            <a:r>
              <a:rPr lang="en-IN" dirty="0"/>
              <a:t> </a:t>
            </a:r>
            <a:r>
              <a:rPr lang="en-IN"/>
              <a:t>link</a:t>
            </a:r>
            <a:r>
              <a:rPr lang="en-IN" smtClean="0"/>
              <a:t>:</a:t>
            </a:r>
            <a:r>
              <a:rPr lang="en-IN" dirty="0"/>
              <a:t/>
            </a:r>
            <a:br>
              <a:rPr lang="en-IN" dirty="0"/>
            </a:br>
            <a:r>
              <a:rPr lang="en-IN" sz="1800" dirty="0"/>
              <a:t>https://youtu.be/TQ-XuLxXNKo</a:t>
            </a:r>
          </a:p>
        </p:txBody>
      </p:sp>
    </p:spTree>
    <p:extLst>
      <p:ext uri="{BB962C8B-B14F-4D97-AF65-F5344CB8AC3E}">
        <p14:creationId xmlns:p14="http://schemas.microsoft.com/office/powerpoint/2010/main" val="181702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3505350" y="2402675"/>
            <a:ext cx="4997700" cy="61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Thank  You !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240975" y="258550"/>
            <a:ext cx="4997700" cy="61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Problem Statement 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240975" y="870850"/>
            <a:ext cx="8123400" cy="36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Stock Prices are totally random and unpredictable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Its volatile in nature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Foresee whether tomorrow’s  exchange closing price is going to be lower or higher with respect to today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successful prediction of a stock's future price could yield significant profit.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2"/>
          </p:nvPr>
        </p:nvSpPr>
        <p:spPr>
          <a:xfrm>
            <a:off x="4182000" y="275125"/>
            <a:ext cx="4594500" cy="3945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We will try to Model Financial Market Model and Predict future Stock Prices based on our Models. 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Deep Learning Model </a:t>
            </a:r>
            <a:r>
              <a:rPr lang="en" dirty="0" smtClean="0"/>
              <a:t>on </a:t>
            </a:r>
            <a:r>
              <a:rPr lang="en" dirty="0"/>
              <a:t>DOW 30 companies. </a:t>
            </a:r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Sentiment Analysis from the Twitter Data for all the DOW 30 companies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-10775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title" idx="4294967295"/>
          </p:nvPr>
        </p:nvSpPr>
        <p:spPr>
          <a:xfrm>
            <a:off x="311700" y="191200"/>
            <a:ext cx="8596200" cy="867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1.Data Ingestion </a:t>
            </a:r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 sz="1600" i="1"/>
              <a:t>We are taking the data from the YAHOO Finance as the Financial Data, from the Reddit TOP News and Twitter Feeds as input for performing sentiment Analysis. 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title" idx="4294967295"/>
          </p:nvPr>
        </p:nvSpPr>
        <p:spPr>
          <a:xfrm>
            <a:off x="231725" y="3047794"/>
            <a:ext cx="2022299" cy="578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</a:rPr>
              <a:t>Yahoo Finance 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4294967295"/>
          </p:nvPr>
        </p:nvSpPr>
        <p:spPr>
          <a:xfrm>
            <a:off x="231725" y="3572412"/>
            <a:ext cx="2022299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Link for Data 2005 - 2017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Yahoo Finance Data 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title" idx="4294967295"/>
          </p:nvPr>
        </p:nvSpPr>
        <p:spPr>
          <a:xfrm>
            <a:off x="2544950" y="3103250"/>
            <a:ext cx="4240200" cy="52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1800">
                <a:solidFill>
                  <a:schemeClr val="dk2"/>
                </a:solidFill>
              </a:rPr>
              <a:t>Twitter Data for Specific Stock Ticker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4294967295"/>
          </p:nvPr>
        </p:nvSpPr>
        <p:spPr>
          <a:xfrm>
            <a:off x="2458867" y="3756562"/>
            <a:ext cx="2022300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Python Package : tweepy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title" idx="4294967295"/>
          </p:nvPr>
        </p:nvSpPr>
        <p:spPr>
          <a:xfrm>
            <a:off x="6885589" y="3047794"/>
            <a:ext cx="2022300" cy="578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Google Trends 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4294967295"/>
          </p:nvPr>
        </p:nvSpPr>
        <p:spPr>
          <a:xfrm>
            <a:off x="6885589" y="3572412"/>
            <a:ext cx="2022300" cy="115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Reddit News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60950" y="2800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Sample Dataset : 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4730975" y="229141"/>
            <a:ext cx="4163700" cy="4857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Date :</a:t>
            </a:r>
            <a:r>
              <a:rPr lang="en" sz="1600" dirty="0"/>
              <a:t> </a:t>
            </a:r>
            <a:r>
              <a:rPr lang="en" sz="1600" dirty="0">
                <a:solidFill>
                  <a:srgbClr val="F3F3F3"/>
                </a:solidFill>
              </a:rPr>
              <a:t>Date of Stock Exchange Operation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Open :</a:t>
            </a:r>
            <a:r>
              <a:rPr lang="en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price of the first trade for any listed stock is its daily opening price(USD$)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High:</a:t>
            </a:r>
            <a:r>
              <a:rPr lang="en" sz="1600" dirty="0">
                <a:solidFill>
                  <a:srgbClr val="000000"/>
                </a:solidFill>
              </a:rPr>
              <a:t> </a:t>
            </a:r>
            <a:r>
              <a:rPr lang="en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Highest price at which a stock traded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during the course of the day (in US dollars)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Low: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Lowest price at which a stock traded during the course of the day (in US dollars)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>
                <a:solidFill>
                  <a:srgbClr val="000000"/>
                </a:solidFill>
              </a:rPr>
              <a:t>Adjusted Close: </a:t>
            </a:r>
            <a:r>
              <a:rPr lang="en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price of the stock at the closing of the trading adjusted with dividends (in US dollars</a:t>
            </a:r>
            <a:r>
              <a:rPr lang="en" sz="1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b="1" dirty="0" smtClean="0">
                <a:solidFill>
                  <a:srgbClr val="000000"/>
                </a:solidFill>
              </a:rPr>
              <a:t>Volume</a:t>
            </a:r>
            <a:r>
              <a:rPr lang="en" sz="1600" b="1" dirty="0">
                <a:solidFill>
                  <a:srgbClr val="000000"/>
                </a:solidFill>
              </a:rPr>
              <a:t>: </a:t>
            </a:r>
            <a:r>
              <a:rPr lang="en" sz="1600" dirty="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Total Number  of a security that were traded during a given period of time</a:t>
            </a:r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3">
            <a:alphaModFix/>
          </a:blip>
          <a:srcRect l="1739"/>
          <a:stretch/>
        </p:blipFill>
        <p:spPr>
          <a:xfrm>
            <a:off x="0" y="1678149"/>
            <a:ext cx="4452999" cy="346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63475" y="2646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2.   Data Visualization</a:t>
            </a:r>
          </a:p>
        </p:txBody>
      </p:sp>
      <p:cxnSp>
        <p:nvCxnSpPr>
          <p:cNvPr id="107" name="Shape 107"/>
          <p:cNvCxnSpPr/>
          <p:nvPr/>
        </p:nvCxnSpPr>
        <p:spPr>
          <a:xfrm>
            <a:off x="929037" y="25079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976112" y="2376361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76112" y="2674712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Get the Basic Time - Series Analysis of Stock Market Volatility </a:t>
            </a:r>
          </a:p>
        </p:txBody>
      </p:sp>
      <p:cxnSp>
        <p:nvCxnSpPr>
          <p:cNvPr id="110" name="Shape 110"/>
          <p:cNvCxnSpPr/>
          <p:nvPr/>
        </p:nvCxnSpPr>
        <p:spPr>
          <a:xfrm>
            <a:off x="3395737" y="23555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Univariate / Bivariate Analysis </a:t>
            </a:r>
          </a:p>
        </p:txBody>
      </p:sp>
      <p:cxnSp>
        <p:nvCxnSpPr>
          <p:cNvPr id="113" name="Shape 113"/>
          <p:cNvCxnSpPr/>
          <p:nvPr/>
        </p:nvCxnSpPr>
        <p:spPr>
          <a:xfrm>
            <a:off x="6457562" y="205310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6504637" y="1929945"/>
            <a:ext cx="1814099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504637" y="2219970"/>
            <a:ext cx="1814099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chemeClr val="dk2"/>
                </a:solidFill>
              </a:rPr>
              <a:t>Plotting the </a:t>
            </a:r>
            <a:r>
              <a:rPr lang="en" sz="1200" dirty="0" smtClean="0">
                <a:solidFill>
                  <a:schemeClr val="dk2"/>
                </a:solidFill>
              </a:rPr>
              <a:t>significant </a:t>
            </a:r>
            <a:r>
              <a:rPr lang="en" sz="1200" dirty="0">
                <a:solidFill>
                  <a:schemeClr val="dk2"/>
                </a:solidFill>
              </a:rPr>
              <a:t>Words with Finance Market Trade</a:t>
            </a:r>
          </a:p>
        </p:txBody>
      </p:sp>
      <p:grpSp>
        <p:nvGrpSpPr>
          <p:cNvPr id="116" name="Shape 116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17" name="Shape 117"/>
            <p:cNvCxnSpPr>
              <a:stCxn id="118" idx="6"/>
              <a:endCxn id="119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lg" len="lg"/>
              <a:tailEnd type="none" w="lg" len="lg"/>
            </a:ln>
          </p:spPr>
        </p:cxnSp>
        <p:sp>
          <p:nvSpPr>
            <p:cNvPr id="118" name="Shape 118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401939" y="3219673"/>
              <a:ext cx="1520400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1" name="Shape 121"/>
          <p:cNvSpPr txBox="1"/>
          <p:nvPr/>
        </p:nvSpPr>
        <p:spPr>
          <a:xfrm>
            <a:off x="363475" y="1823300"/>
            <a:ext cx="7456800" cy="22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471900" y="368350"/>
            <a:ext cx="8222100" cy="1138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3.Prediction and Classification Model </a:t>
            </a:r>
          </a:p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</p:txBody>
      </p:sp>
      <p:cxnSp>
        <p:nvCxnSpPr>
          <p:cNvPr id="127" name="Shape 127"/>
          <p:cNvCxnSpPr/>
          <p:nvPr/>
        </p:nvCxnSpPr>
        <p:spPr>
          <a:xfrm rot="10800000">
            <a:off x="680050" y="2152464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727098" y="1995900"/>
            <a:ext cx="20433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Analysis on  Past Stock Prices 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727112" y="2285924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</a:p>
        </p:txBody>
      </p:sp>
      <p:cxnSp>
        <p:nvCxnSpPr>
          <p:cNvPr id="130" name="Shape 130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2161211" y="3974191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Sentimental Analysis </a:t>
            </a:r>
          </a:p>
        </p:txBody>
      </p:sp>
      <p:cxnSp>
        <p:nvCxnSpPr>
          <p:cNvPr id="132" name="Shape 132"/>
          <p:cNvCxnSpPr/>
          <p:nvPr/>
        </p:nvCxnSpPr>
        <p:spPr>
          <a:xfrm rot="10800000">
            <a:off x="4232825" y="2145364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279875" y="1995900"/>
            <a:ext cx="22368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Analysis Sales Growth on individual Stocks 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</a:p>
        </p:txBody>
      </p:sp>
      <p:cxnSp>
        <p:nvCxnSpPr>
          <p:cNvPr id="135" name="Shape 135"/>
          <p:cNvCxnSpPr/>
          <p:nvPr/>
        </p:nvCxnSpPr>
        <p:spPr>
          <a:xfrm>
            <a:off x="4957475" y="3375020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Making Prediction Models 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5004537" y="4212917"/>
            <a:ext cx="1814099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</a:p>
        </p:txBody>
      </p:sp>
      <p:cxnSp>
        <p:nvCxnSpPr>
          <p:cNvPr id="138" name="Shape 138"/>
          <p:cNvCxnSpPr/>
          <p:nvPr/>
        </p:nvCxnSpPr>
        <p:spPr>
          <a:xfrm rot="10800000">
            <a:off x="7080781" y="2145364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7127836" y="1995911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Test the Model 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7127836" y="2274987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</a:p>
        </p:txBody>
      </p:sp>
      <p:graphicFrame>
        <p:nvGraphicFramePr>
          <p:cNvPr id="141" name="Shape 141"/>
          <p:cNvGraphicFramePr/>
          <p:nvPr/>
        </p:nvGraphicFramePr>
        <p:xfrm>
          <a:off x="323100" y="2983264"/>
          <a:ext cx="8306875" cy="396210"/>
        </p:xfrm>
        <a:graphic>
          <a:graphicData uri="http://schemas.openxmlformats.org/drawingml/2006/table">
            <a:tbl>
              <a:tblPr>
                <a:noFill/>
                <a:tableStyleId>{BB71FB1B-83E1-4FBC-8A8E-E82DF67FEA98}</a:tableStyleId>
              </a:tblPr>
              <a:tblGrid>
                <a:gridCol w="1661375"/>
                <a:gridCol w="1661375"/>
                <a:gridCol w="1661375"/>
                <a:gridCol w="1661375"/>
                <a:gridCol w="1661375"/>
              </a:tblGrid>
              <a:tr h="381000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1 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2 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3 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                   Step 4 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11675" y="389400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 smtClean="0"/>
              <a:t>3A.Sentiment </a:t>
            </a:r>
            <a:r>
              <a:rPr lang="en" sz="3000" dirty="0"/>
              <a:t>Analysis from Twitter , Google Trend</a:t>
            </a:r>
          </a:p>
        </p:txBody>
      </p:sp>
      <p:cxnSp>
        <p:nvCxnSpPr>
          <p:cNvPr id="166" name="Shape 166"/>
          <p:cNvCxnSpPr/>
          <p:nvPr/>
        </p:nvCxnSpPr>
        <p:spPr>
          <a:xfrm>
            <a:off x="929037" y="2507950"/>
            <a:ext cx="0" cy="1038599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976112" y="2384686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976112" y="2674712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Get the data from the Twitter regarding specific Tickers </a:t>
            </a:r>
          </a:p>
        </p:txBody>
      </p:sp>
      <p:cxnSp>
        <p:nvCxnSpPr>
          <p:cNvPr id="169" name="Shape 169"/>
          <p:cNvCxnSpPr/>
          <p:nvPr/>
        </p:nvCxnSpPr>
        <p:spPr>
          <a:xfrm>
            <a:off x="3395737" y="2355550"/>
            <a:ext cx="0" cy="1038599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Score the words Count and label it as Sentiment </a:t>
            </a:r>
          </a:p>
        </p:txBody>
      </p:sp>
      <p:cxnSp>
        <p:nvCxnSpPr>
          <p:cNvPr id="172" name="Shape 172"/>
          <p:cNvCxnSpPr/>
          <p:nvPr/>
        </p:nvCxnSpPr>
        <p:spPr>
          <a:xfrm>
            <a:off x="6457562" y="2053100"/>
            <a:ext cx="0" cy="1038599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504637" y="2219970"/>
            <a:ext cx="1814099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Associate with the Main Data set with Additional Features  </a:t>
            </a:r>
          </a:p>
        </p:txBody>
      </p:sp>
      <p:grpSp>
        <p:nvGrpSpPr>
          <p:cNvPr id="175" name="Shape 175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76" name="Shape 176"/>
            <p:cNvCxnSpPr>
              <a:stCxn id="177" idx="6"/>
              <a:endCxn id="178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lg" len="lg"/>
              <a:tailEnd type="none" w="lg" len="lg"/>
            </a:ln>
          </p:spPr>
        </p:cxnSp>
        <p:sp>
          <p:nvSpPr>
            <p:cNvPr id="177" name="Shape 177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401939" y="3219673"/>
              <a:ext cx="1520399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mtClean="0"/>
              <a:t>3B. </a:t>
            </a:r>
            <a:r>
              <a:rPr lang="en" dirty="0"/>
              <a:t>Analysis on Past Stock Prices </a:t>
            </a:r>
          </a:p>
        </p:txBody>
      </p:sp>
      <p:cxnSp>
        <p:nvCxnSpPr>
          <p:cNvPr id="147" name="Shape 147"/>
          <p:cNvCxnSpPr/>
          <p:nvPr/>
        </p:nvCxnSpPr>
        <p:spPr>
          <a:xfrm>
            <a:off x="929037" y="25079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76112" y="2384686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3611154" y="2618322"/>
            <a:ext cx="2125228" cy="70334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chemeClr val="dk2"/>
                </a:solidFill>
              </a:rPr>
              <a:t>As this is Classification Problem , we will try to model on various Algorithm</a:t>
            </a:r>
          </a:p>
        </p:txBody>
      </p:sp>
      <p:cxnSp>
        <p:nvCxnSpPr>
          <p:cNvPr id="150" name="Shape 150"/>
          <p:cNvCxnSpPr/>
          <p:nvPr/>
        </p:nvCxnSpPr>
        <p:spPr>
          <a:xfrm>
            <a:off x="3395737" y="235555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1045925" y="2738695"/>
            <a:ext cx="1814100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dirty="0" smtClean="0">
                <a:solidFill>
                  <a:schemeClr val="dk2"/>
                </a:solidFill>
              </a:rPr>
              <a:t>Feature Engineering : Generate New Columns Select the best ones  </a:t>
            </a:r>
            <a:endParaRPr lang="en" sz="1200" dirty="0">
              <a:solidFill>
                <a:schemeClr val="dk2"/>
              </a:solidFill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57562" y="2053100"/>
            <a:ext cx="0" cy="10386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6504637" y="1929945"/>
            <a:ext cx="1814099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504637" y="2219970"/>
            <a:ext cx="1814099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Choosing the Best Model based on the test result</a:t>
            </a:r>
          </a:p>
        </p:txBody>
      </p:sp>
      <p:grpSp>
        <p:nvGrpSpPr>
          <p:cNvPr id="156" name="Shape 156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57" name="Shape 157"/>
            <p:cNvCxnSpPr>
              <a:stCxn id="158" idx="6"/>
              <a:endCxn id="159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lg" len="lg"/>
              <a:tailEnd type="none" w="lg" len="lg"/>
            </a:ln>
          </p:spPr>
        </p:cxnSp>
        <p:sp>
          <p:nvSpPr>
            <p:cNvPr id="158" name="Shape 158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401939" y="3219673"/>
              <a:ext cx="1520400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481</Words>
  <Application>Microsoft Office PowerPoint</Application>
  <PresentationFormat>On-screen Show (16:9)</PresentationFormat>
  <Paragraphs>84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Roboto</vt:lpstr>
      <vt:lpstr>material</vt:lpstr>
      <vt:lpstr>Machine Learning on Stock Market Data</vt:lpstr>
      <vt:lpstr>Problem Statement </vt:lpstr>
      <vt:lpstr>The solution</vt:lpstr>
      <vt:lpstr>1.Data Ingestion    We are taking the data from the YAHOO Finance as the Financial Data, from the Reddit TOP News and Twitter Feeds as input for performing sentiment Analysis. </vt:lpstr>
      <vt:lpstr>Sample Dataset : </vt:lpstr>
      <vt:lpstr>2.   Data Visualization</vt:lpstr>
      <vt:lpstr>3.Prediction and Classification Model  </vt:lpstr>
      <vt:lpstr>3A.Sentiment Analysis from Twitter , Google Trend</vt:lpstr>
      <vt:lpstr>3B. Analysis on Past Stock Prices </vt:lpstr>
      <vt:lpstr>          Tools </vt:lpstr>
      <vt:lpstr>Mockups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Youtube link: https://youtu.be/TQ-XuLxXNKo</vt:lpstr>
      <vt:lpstr>Thank  You !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on Stock Market Data</dc:title>
  <dc:creator>khushbu Parekh</dc:creator>
  <cp:lastModifiedBy>khushbu Parekh</cp:lastModifiedBy>
  <cp:revision>13</cp:revision>
  <dcterms:modified xsi:type="dcterms:W3CDTF">2017-08-05T02:49:21Z</dcterms:modified>
</cp:coreProperties>
</file>